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81" r:id="rId3"/>
    <p:sldId id="282" r:id="rId4"/>
    <p:sldId id="283" r:id="rId5"/>
    <p:sldId id="284" r:id="rId6"/>
    <p:sldId id="285" r:id="rId7"/>
    <p:sldId id="286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83931"/>
          <a:stretch/>
        </p:blipFill>
        <p:spPr>
          <a:xfrm>
            <a:off x="0" y="6641804"/>
            <a:ext cx="12192000" cy="21619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436752" y="4529678"/>
            <a:ext cx="9399180" cy="1602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 smtClean="0">
                <a:solidFill>
                  <a:schemeClr val="dk1"/>
                </a:solidFill>
              </a:rPr>
              <a:t>Tiếp</a:t>
            </a:r>
            <a:r>
              <a:rPr lang="en-US" sz="4000" b="1" dirty="0" smtClean="0">
                <a:solidFill>
                  <a:schemeClr val="dk1"/>
                </a:solidFill>
              </a:rPr>
              <a:t> </a:t>
            </a:r>
            <a:r>
              <a:rPr lang="en-US" sz="4000" b="1" dirty="0" err="1" smtClean="0">
                <a:solidFill>
                  <a:schemeClr val="dk1"/>
                </a:solidFill>
              </a:rPr>
              <a:t>cận</a:t>
            </a:r>
            <a:r>
              <a:rPr lang="en-US" sz="4000" b="1" dirty="0" smtClean="0">
                <a:solidFill>
                  <a:schemeClr val="dk1"/>
                </a:solidFill>
              </a:rPr>
              <a:t> </a:t>
            </a:r>
            <a:r>
              <a:rPr lang="en-US" sz="4000" b="1" dirty="0" err="1" smtClean="0">
                <a:solidFill>
                  <a:schemeClr val="dk1"/>
                </a:solidFill>
              </a:rPr>
              <a:t>một</a:t>
            </a:r>
            <a:r>
              <a:rPr lang="en-US" sz="4000" b="1" dirty="0" smtClean="0">
                <a:solidFill>
                  <a:schemeClr val="dk1"/>
                </a:solidFill>
              </a:rPr>
              <a:t> </a:t>
            </a:r>
            <a:r>
              <a:rPr lang="en-US" sz="4000" b="1" dirty="0" err="1" smtClean="0">
                <a:solidFill>
                  <a:schemeClr val="dk1"/>
                </a:solidFill>
              </a:rPr>
              <a:t>cộng</a:t>
            </a:r>
            <a:r>
              <a:rPr lang="en-US" sz="4000" b="1" dirty="0" smtClean="0">
                <a:solidFill>
                  <a:schemeClr val="dk1"/>
                </a:solidFill>
              </a:rPr>
              <a:t> </a:t>
            </a:r>
            <a:r>
              <a:rPr lang="en-US" sz="4000" b="1" dirty="0" err="1" smtClean="0">
                <a:solidFill>
                  <a:schemeClr val="dk1"/>
                </a:solidFill>
              </a:rPr>
              <a:t>đồng</a:t>
            </a:r>
            <a:r>
              <a:rPr lang="en-US" sz="4000" b="1" dirty="0" smtClean="0">
                <a:solidFill>
                  <a:schemeClr val="dk1"/>
                </a:solidFill>
              </a:rPr>
              <a:t> </a:t>
            </a:r>
            <a:r>
              <a:rPr lang="en-US" sz="4000" b="1" dirty="0" err="1" smtClean="0">
                <a:solidFill>
                  <a:schemeClr val="dk1"/>
                </a:solidFill>
              </a:rPr>
              <a:t>khác</a:t>
            </a:r>
            <a:r>
              <a:rPr lang="en-US" sz="4000" b="1" dirty="0" smtClean="0">
                <a:solidFill>
                  <a:schemeClr val="dk1"/>
                </a:solidFill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dk1"/>
                </a:solidFill>
              </a:rPr>
              <a:t>T</a:t>
            </a:r>
            <a:r>
              <a:rPr lang="en-US" sz="4000" b="1" dirty="0" err="1" smtClean="0">
                <a:solidFill>
                  <a:schemeClr val="dk1"/>
                </a:solidFill>
              </a:rPr>
              <a:t>ừ</a:t>
            </a:r>
            <a:r>
              <a:rPr lang="en-US" sz="4000" b="1" dirty="0" smtClean="0">
                <a:solidFill>
                  <a:schemeClr val="dk1"/>
                </a:solidFill>
              </a:rPr>
              <a:t> </a:t>
            </a:r>
            <a:r>
              <a:rPr lang="en-US" sz="4000" b="1" dirty="0" err="1" smtClean="0">
                <a:solidFill>
                  <a:schemeClr val="dk1"/>
                </a:solidFill>
              </a:rPr>
              <a:t>góc</a:t>
            </a:r>
            <a:r>
              <a:rPr lang="en-US" sz="4000" b="1" dirty="0" smtClean="0">
                <a:solidFill>
                  <a:schemeClr val="dk1"/>
                </a:solidFill>
              </a:rPr>
              <a:t> </a:t>
            </a:r>
            <a:r>
              <a:rPr lang="en-US" sz="4000" b="1" dirty="0" err="1" smtClean="0">
                <a:solidFill>
                  <a:schemeClr val="dk1"/>
                </a:solidFill>
              </a:rPr>
              <a:t>nhìn</a:t>
            </a:r>
            <a:r>
              <a:rPr lang="en-US" sz="4000" b="1" dirty="0" smtClean="0">
                <a:solidFill>
                  <a:schemeClr val="dk1"/>
                </a:solidFill>
              </a:rPr>
              <a:t> </a:t>
            </a:r>
            <a:r>
              <a:rPr lang="en-US" sz="4000" b="1" dirty="0" err="1" smtClean="0">
                <a:solidFill>
                  <a:schemeClr val="dk1"/>
                </a:solidFill>
              </a:rPr>
              <a:t>nhân</a:t>
            </a:r>
            <a:r>
              <a:rPr lang="en-US" sz="4000" b="1" dirty="0" smtClean="0">
                <a:solidFill>
                  <a:schemeClr val="dk1"/>
                </a:solidFill>
              </a:rPr>
              <a:t> </a:t>
            </a:r>
            <a:r>
              <a:rPr lang="en-US" sz="4000" b="1" dirty="0" err="1" smtClean="0">
                <a:solidFill>
                  <a:schemeClr val="dk1"/>
                </a:solidFill>
              </a:rPr>
              <a:t>học</a:t>
            </a:r>
            <a:r>
              <a:rPr lang="en-US" sz="4000" b="1" dirty="0" smtClean="0">
                <a:solidFill>
                  <a:schemeClr val="dk1"/>
                </a:solidFill>
              </a:rPr>
              <a:t>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29" y="430828"/>
            <a:ext cx="5383358" cy="3588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2400" dirty="0"/>
              <a:t>Nhân học là một bộ môn khoa học liên ngành, nghiên cứu về bản chất con </a:t>
            </a:r>
            <a:r>
              <a:rPr lang="vi-VN" sz="2400" dirty="0" smtClean="0"/>
              <a:t>người</a:t>
            </a:r>
            <a:r>
              <a:rPr lang="en-US" sz="2400" dirty="0" smtClean="0"/>
              <a:t> </a:t>
            </a:r>
            <a:r>
              <a:rPr lang="vi-VN" sz="2400" dirty="0" smtClean="0"/>
              <a:t>và </a:t>
            </a:r>
            <a:r>
              <a:rPr lang="vi-VN" sz="2400" dirty="0"/>
              <a:t>xã hội con người một cách tổng thể (holistic approach</a:t>
            </a:r>
            <a:r>
              <a:rPr lang="vi-VN" sz="2400" dirty="0" smtClean="0"/>
              <a:t>)</a:t>
            </a:r>
            <a:endParaRPr lang="en-US" sz="2400" dirty="0" smtClean="0"/>
          </a:p>
          <a:p>
            <a:r>
              <a:rPr lang="en-US" sz="2400" dirty="0" smtClean="0"/>
              <a:t>V</a:t>
            </a:r>
            <a:r>
              <a:rPr lang="vi-VN" sz="2400" dirty="0" smtClean="0"/>
              <a:t>ăn </a:t>
            </a:r>
            <a:r>
              <a:rPr lang="vi-VN" sz="2400" dirty="0"/>
              <a:t>hóa là một khái niệm trung tâm trong nhân học, bởi văn </a:t>
            </a:r>
            <a:r>
              <a:rPr lang="vi-VN" sz="2400" dirty="0" smtClean="0"/>
              <a:t>hóa</a:t>
            </a:r>
            <a:r>
              <a:rPr lang="en-US" sz="2400" dirty="0" smtClean="0"/>
              <a:t> </a:t>
            </a:r>
            <a:r>
              <a:rPr lang="vi-VN" sz="2400" dirty="0" smtClean="0"/>
              <a:t>giúp </a:t>
            </a:r>
            <a:r>
              <a:rPr lang="vi-VN" sz="2400" dirty="0"/>
              <a:t>giải thích tại sao con người như chúng ta thấy và tại sao họ lại làm điều </a:t>
            </a:r>
            <a:r>
              <a:rPr lang="vi-VN" sz="2400" dirty="0" smtClean="0"/>
              <a:t>họ</a:t>
            </a:r>
            <a:r>
              <a:rPr lang="en-US" sz="2400" dirty="0" smtClean="0"/>
              <a:t> </a:t>
            </a:r>
            <a:r>
              <a:rPr lang="vi-VN" sz="2400" dirty="0" smtClean="0"/>
              <a:t>đang </a:t>
            </a:r>
            <a:r>
              <a:rPr lang="vi-VN" sz="2400" dirty="0"/>
              <a:t>làm</a:t>
            </a:r>
            <a:r>
              <a:rPr lang="vi-VN" sz="2400" dirty="0" smtClean="0"/>
              <a:t>.</a:t>
            </a:r>
            <a:endParaRPr lang="en-US" sz="2400" dirty="0" smtClean="0"/>
          </a:p>
          <a:p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cũng</a:t>
            </a:r>
            <a:r>
              <a:rPr lang="en-US" sz="2400" dirty="0"/>
              <a:t> </a:t>
            </a:r>
            <a:r>
              <a:rPr lang="en-US" sz="2400" dirty="0" err="1" smtClean="0"/>
              <a:t>như</a:t>
            </a:r>
            <a:r>
              <a:rPr lang="en-US" sz="2400" dirty="0" smtClean="0"/>
              <a:t> </a:t>
            </a:r>
            <a:r>
              <a:rPr lang="en-US" sz="2400" dirty="0" err="1" smtClean="0"/>
              <a:t>xã</a:t>
            </a:r>
            <a:r>
              <a:rPr lang="en-US" sz="2400" dirty="0" smtClean="0"/>
              <a:t> </a:t>
            </a:r>
            <a:r>
              <a:rPr lang="en-US" sz="2400" dirty="0" err="1" smtClean="0"/>
              <a:t>hội</a:t>
            </a:r>
            <a:r>
              <a:rPr lang="en-US" sz="2400" dirty="0" smtClean="0"/>
              <a:t>,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tĩnh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, </a:t>
            </a:r>
            <a:r>
              <a:rPr lang="en-US" sz="2400" dirty="0" err="1"/>
              <a:t>luôn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, </a:t>
            </a:r>
            <a:r>
              <a:rPr lang="en-US" sz="2400" dirty="0" err="1"/>
              <a:t>đa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 smtClean="0"/>
              <a:t>đựng</a:t>
            </a:r>
            <a:r>
              <a:rPr lang="en-US" sz="2400" dirty="0" smtClean="0"/>
              <a:t> </a:t>
            </a:r>
            <a:r>
              <a:rPr lang="en-US" sz="2400" dirty="0" err="1" smtClean="0"/>
              <a:t>nhiều</a:t>
            </a:r>
            <a:r>
              <a:rPr lang="en-US" sz="2400" dirty="0" smtClean="0"/>
              <a:t> </a:t>
            </a:r>
            <a:r>
              <a:rPr lang="en-US" sz="2400" dirty="0" err="1"/>
              <a:t>mâu</a:t>
            </a:r>
            <a:r>
              <a:rPr lang="en-US" sz="2400" dirty="0"/>
              <a:t> </a:t>
            </a:r>
            <a:r>
              <a:rPr lang="en-US" sz="2400" dirty="0" err="1" smtClean="0"/>
              <a:t>thuẫn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189" y="2339788"/>
            <a:ext cx="6044811" cy="31758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1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2200" dirty="0"/>
              <a:t>Theo quan điểm tổng thể và tương đối văn hóa, với cách tiếp cận </a:t>
            </a:r>
            <a:r>
              <a:rPr lang="vi-VN" sz="2200" b="1" dirty="0"/>
              <a:t>từ bên trong ra, và từ dưới </a:t>
            </a:r>
            <a:r>
              <a:rPr lang="vi-VN" sz="2200" b="1" dirty="0" smtClean="0"/>
              <a:t>lên</a:t>
            </a:r>
            <a:r>
              <a:rPr lang="vi-VN" sz="2200" dirty="0" smtClean="0"/>
              <a:t>, </a:t>
            </a:r>
            <a:r>
              <a:rPr lang="vi-VN" sz="2200" dirty="0"/>
              <a:t>nhân học giúp chúng ta hiểu được những khái niệm, giá trị và cách nghĩ của những con người sống trong các xã hội khác với chúng ta. </a:t>
            </a:r>
            <a:endParaRPr lang="en-US" sz="2200" dirty="0" smtClean="0"/>
          </a:p>
          <a:p>
            <a:r>
              <a:rPr lang="vi-VN" sz="2200" dirty="0" smtClean="0"/>
              <a:t>Phương </a:t>
            </a:r>
            <a:r>
              <a:rPr lang="vi-VN" sz="2200" dirty="0"/>
              <a:t>pháp nghiên cứu cơ bản nhất của nhân học là điền dã với các kỹ </a:t>
            </a:r>
            <a:r>
              <a:rPr lang="vi-VN" sz="2200" dirty="0" smtClean="0"/>
              <a:t>năng</a:t>
            </a:r>
            <a:r>
              <a:rPr lang="en-US" sz="2200" dirty="0" smtClean="0"/>
              <a:t> </a:t>
            </a:r>
            <a:r>
              <a:rPr lang="vi-VN" sz="2200" dirty="0" smtClean="0"/>
              <a:t>quan </a:t>
            </a:r>
            <a:r>
              <a:rPr lang="vi-VN" sz="2200" dirty="0"/>
              <a:t>sát tham dự, lắng nghe quan điểm của người dân, thấu hiểu tâm lý </a:t>
            </a:r>
            <a:r>
              <a:rPr lang="vi-VN" sz="2200" dirty="0" smtClean="0"/>
              <a:t>– văn</a:t>
            </a:r>
            <a:r>
              <a:rPr lang="en-US" sz="2200" dirty="0" smtClean="0"/>
              <a:t> </a:t>
            </a:r>
            <a:r>
              <a:rPr lang="vi-VN" sz="2200" dirty="0" smtClean="0"/>
              <a:t>hóa</a:t>
            </a:r>
            <a:r>
              <a:rPr lang="vi-VN" sz="2200" dirty="0"/>
              <a:t>, nhu cầu, nguyện vọng của họ </a:t>
            </a:r>
            <a:r>
              <a:rPr lang="vi-VN" sz="2200" b="1" dirty="0"/>
              <a:t>như là họ diễn giải</a:t>
            </a:r>
            <a:r>
              <a:rPr lang="vi-VN" sz="2200" dirty="0"/>
              <a:t> chứ không phải cái </a:t>
            </a:r>
            <a:r>
              <a:rPr lang="vi-VN" sz="2200" dirty="0" smtClean="0"/>
              <a:t>nhìn</a:t>
            </a:r>
            <a:r>
              <a:rPr lang="en-US" sz="2200" dirty="0" smtClean="0"/>
              <a:t> </a:t>
            </a:r>
            <a:r>
              <a:rPr lang="vi-VN" sz="2200" dirty="0" smtClean="0"/>
              <a:t>áp </a:t>
            </a:r>
            <a:r>
              <a:rPr lang="vi-VN" sz="2200" dirty="0"/>
              <a:t>đặt từ bên ngoài; </a:t>
            </a:r>
            <a:endParaRPr lang="en-US" sz="22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31300"/>
            <a:ext cx="6019800" cy="39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1: </a:t>
            </a:r>
            <a:r>
              <a:rPr lang="en-US" dirty="0" err="1" smtClean="0"/>
              <a:t>Tôn</a:t>
            </a:r>
            <a:r>
              <a:rPr lang="en-US" dirty="0" smtClean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Xã hội con người không đồng nhất mà tồn tại những sự đa dạng và khác </a:t>
            </a:r>
            <a:r>
              <a:rPr lang="vi-VN" dirty="0" smtClean="0"/>
              <a:t>biệt</a:t>
            </a:r>
            <a:r>
              <a:rPr lang="en-US" dirty="0" smtClean="0"/>
              <a:t> </a:t>
            </a:r>
            <a:r>
              <a:rPr lang="vi-VN" dirty="0" smtClean="0"/>
              <a:t>giữa </a:t>
            </a:r>
            <a:r>
              <a:rPr lang="vi-VN" dirty="0"/>
              <a:t>các tộc người về ngôn ngữ, lối sống, hoạt động kinh tế, thực hành tôn </a:t>
            </a:r>
            <a:r>
              <a:rPr lang="vi-VN" dirty="0" smtClean="0"/>
              <a:t>giáo</a:t>
            </a:r>
            <a:r>
              <a:rPr lang="en-US" dirty="0" smtClean="0"/>
              <a:t> </a:t>
            </a:r>
            <a:r>
              <a:rPr lang="vi-VN" dirty="0" smtClean="0"/>
              <a:t>tín </a:t>
            </a:r>
            <a:r>
              <a:rPr lang="vi-VN" dirty="0"/>
              <a:t>ngưỡng, hệ giá trị, cấu trúc xã hội, </a:t>
            </a:r>
            <a:endParaRPr lang="en-US" dirty="0" smtClean="0"/>
          </a:p>
          <a:p>
            <a:r>
              <a:rPr lang="en-US" dirty="0" err="1" smtClean="0"/>
              <a:t>Thậm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t</a:t>
            </a:r>
            <a:r>
              <a:rPr lang="vi-VN" dirty="0" smtClean="0"/>
              <a:t>rong </a:t>
            </a:r>
            <a:r>
              <a:rPr lang="vi-VN" dirty="0"/>
              <a:t>mỗi nhóm tộc người cũng luôn tồn tại sự khác biệt về mức độ tiếp cận </a:t>
            </a:r>
            <a:r>
              <a:rPr lang="vi-VN" dirty="0" smtClean="0"/>
              <a:t>các</a:t>
            </a:r>
            <a:r>
              <a:rPr lang="en-US" dirty="0" smtClean="0"/>
              <a:t> </a:t>
            </a:r>
            <a:r>
              <a:rPr lang="vi-VN" dirty="0" smtClean="0"/>
              <a:t>nguồn </a:t>
            </a:r>
            <a:r>
              <a:rPr lang="vi-VN" dirty="0"/>
              <a:t>lực, khả năng kinh tế, vị trí xã hội và quan hệ quyền lực, vai trò và </a:t>
            </a:r>
            <a:r>
              <a:rPr lang="vi-VN" dirty="0" smtClean="0"/>
              <a:t>bình</a:t>
            </a:r>
            <a:r>
              <a:rPr lang="en-US" dirty="0" smtClean="0"/>
              <a:t> </a:t>
            </a:r>
            <a:r>
              <a:rPr lang="vi-VN" dirty="0" smtClean="0"/>
              <a:t>đẳng </a:t>
            </a:r>
            <a:r>
              <a:rPr lang="vi-VN" dirty="0"/>
              <a:t>giới, các nhu cầu và mong muốn</a:t>
            </a:r>
            <a:r>
              <a:rPr lang="vi-VN" dirty="0" smtClean="0"/>
              <a:t>, </a:t>
            </a:r>
            <a:r>
              <a:rPr lang="vi-VN" dirty="0"/>
              <a:t>mức độ tổn thương, v.v..., giữa các </a:t>
            </a:r>
            <a:r>
              <a:rPr lang="vi-VN" dirty="0" smtClean="0"/>
              <a:t>thành</a:t>
            </a:r>
            <a:r>
              <a:rPr lang="en-US" dirty="0" smtClean="0"/>
              <a:t> </a:t>
            </a:r>
            <a:r>
              <a:rPr lang="vi-VN" dirty="0" smtClean="0"/>
              <a:t>viên </a:t>
            </a:r>
            <a:r>
              <a:rPr lang="vi-VN" dirty="0"/>
              <a:t>của cộng </a:t>
            </a:r>
            <a:r>
              <a:rPr lang="vi-VN" dirty="0" smtClean="0"/>
              <a:t>đồng</a:t>
            </a:r>
            <a:endParaRPr lang="en-US" dirty="0" smtClean="0"/>
          </a:p>
          <a:p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(voice)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smtClean="0"/>
              <a:t>trị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lắng</a:t>
            </a:r>
            <a:r>
              <a:rPr lang="en-US" dirty="0" smtClean="0"/>
              <a:t> </a:t>
            </a:r>
            <a:r>
              <a:rPr lang="en-US" dirty="0" err="1" smtClean="0"/>
              <a:t>nghe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vi-VN" dirty="0" smtClean="0"/>
              <a:t>vốn </a:t>
            </a:r>
            <a:r>
              <a:rPr lang="vi-VN" dirty="0"/>
              <a:t>ít khi được cất tiếng nói trong xã </a:t>
            </a:r>
            <a:r>
              <a:rPr lang="vi-VN" dirty="0" smtClean="0"/>
              <a:t>hội </a:t>
            </a:r>
            <a:r>
              <a:rPr lang="vi-VN" dirty="0"/>
              <a:t>thuộc mọi lứa tuổi, giới, địa </a:t>
            </a:r>
            <a:r>
              <a:rPr lang="vi-VN" dirty="0" smtClean="0"/>
              <a:t>vị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thập</a:t>
            </a:r>
            <a:r>
              <a:rPr lang="en-US" dirty="0" smtClean="0"/>
              <a:t> n</a:t>
            </a:r>
            <a:r>
              <a:rPr lang="vi-VN" dirty="0" smtClean="0"/>
              <a:t>hững </a:t>
            </a:r>
            <a:r>
              <a:rPr lang="vi-VN" dirty="0"/>
              <a:t>câu chuyện thực (narratives) như là nguồn thông tin sơ cấp </a:t>
            </a:r>
            <a:r>
              <a:rPr lang="vi-VN" dirty="0" smtClean="0"/>
              <a:t>quan</a:t>
            </a:r>
            <a:r>
              <a:rPr lang="en-US" dirty="0" smtClean="0"/>
              <a:t> </a:t>
            </a:r>
            <a:r>
              <a:rPr lang="vi-VN" dirty="0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chứ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nghe</a:t>
            </a:r>
            <a:r>
              <a:rPr lang="en-US" dirty="0" smtClean="0"/>
              <a:t> </a:t>
            </a:r>
            <a:r>
              <a:rPr lang="en-US" dirty="0" err="1" smtClean="0"/>
              <a:t>kể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62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2: </a:t>
            </a:r>
            <a:r>
              <a:rPr lang="vi-VN" dirty="0"/>
              <a:t>Hiểu quan điểm của người địa phương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vi-VN" dirty="0" smtClean="0"/>
              <a:t>hiểu </a:t>
            </a:r>
            <a:r>
              <a:rPr lang="vi-VN" dirty="0"/>
              <a:t>về văn hóa của các cộng đồng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vi-VN" dirty="0" smtClean="0"/>
              <a:t>như </a:t>
            </a:r>
            <a:r>
              <a:rPr lang="vi-VN" dirty="0"/>
              <a:t>cách các chủ </a:t>
            </a:r>
            <a:r>
              <a:rPr lang="vi-VN" dirty="0" smtClean="0"/>
              <a:t>thể</a:t>
            </a:r>
            <a:r>
              <a:rPr lang="en-US" dirty="0" smtClean="0"/>
              <a:t> </a:t>
            </a:r>
            <a:r>
              <a:rPr lang="vi-VN" dirty="0" smtClean="0"/>
              <a:t>văn </a:t>
            </a:r>
            <a:r>
              <a:rPr lang="vi-VN" dirty="0"/>
              <a:t>hóa của cộng đồng đó hiểu.</a:t>
            </a:r>
          </a:p>
          <a:p>
            <a:r>
              <a:rPr lang="vi-VN" dirty="0" smtClean="0"/>
              <a:t>Học </a:t>
            </a:r>
            <a:r>
              <a:rPr lang="vi-VN" dirty="0"/>
              <a:t>cách nghĩ về một vấn đề nào đó giống như cách mà người dân </a:t>
            </a:r>
            <a:r>
              <a:rPr lang="vi-VN" dirty="0" smtClean="0"/>
              <a:t>địa</a:t>
            </a:r>
            <a:r>
              <a:rPr lang="en-US" dirty="0" smtClean="0"/>
              <a:t> </a:t>
            </a:r>
            <a:r>
              <a:rPr lang="vi-VN" dirty="0" smtClean="0"/>
              <a:t>phương </a:t>
            </a:r>
            <a:r>
              <a:rPr lang="vi-VN" dirty="0"/>
              <a:t>suy nghĩ</a:t>
            </a:r>
            <a:r>
              <a:rPr lang="vi-VN" dirty="0" smtClean="0"/>
              <a:t>.</a:t>
            </a:r>
            <a:endParaRPr lang="en-US" dirty="0" smtClean="0"/>
          </a:p>
          <a:p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thành </a:t>
            </a:r>
            <a:r>
              <a:rPr lang="en-US" dirty="0" smtClean="0"/>
              <a:t>kiến. </a:t>
            </a:r>
            <a:r>
              <a:rPr lang="vi-VN" dirty="0"/>
              <a:t>Tôn trọng sự khác biệt chính là cơ sở để có thể </a:t>
            </a:r>
            <a:r>
              <a:rPr lang="vi-VN" dirty="0" smtClean="0"/>
              <a:t>biết</a:t>
            </a:r>
            <a:r>
              <a:rPr lang="en-US" dirty="0" smtClean="0"/>
              <a:t> </a:t>
            </a:r>
            <a:r>
              <a:rPr lang="vi-VN" dirty="0" smtClean="0"/>
              <a:t>lắng </a:t>
            </a:r>
            <a:r>
              <a:rPr lang="vi-VN" dirty="0"/>
              <a:t>nghe tích cực, tôn trọng và gợi mở cho nguời dân trình bày những </a:t>
            </a:r>
            <a:r>
              <a:rPr lang="vi-VN" dirty="0" smtClean="0"/>
              <a:t>gì</a:t>
            </a:r>
            <a:r>
              <a:rPr lang="en-US" dirty="0" smtClean="0"/>
              <a:t> </a:t>
            </a:r>
            <a:r>
              <a:rPr lang="vi-VN" dirty="0" smtClean="0"/>
              <a:t>họ nghĩ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3: </a:t>
            </a:r>
            <a:r>
              <a:rPr lang="vi-VN" dirty="0"/>
              <a:t>Người dân là chủ thể sáng tạo (active agents)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2400" dirty="0"/>
              <a:t>Người dân địa phương là những chủ thể chủ động, có khả năng giải quyết </a:t>
            </a:r>
            <a:r>
              <a:rPr lang="vi-VN" sz="2400" dirty="0" smtClean="0"/>
              <a:t>các</a:t>
            </a:r>
            <a:r>
              <a:rPr lang="en-US" sz="2400" dirty="0" smtClean="0"/>
              <a:t> </a:t>
            </a:r>
            <a:r>
              <a:rPr lang="vi-VN" sz="2400" dirty="0" smtClean="0"/>
              <a:t>vấn </a:t>
            </a:r>
            <a:r>
              <a:rPr lang="vi-VN" sz="2400" dirty="0"/>
              <a:t>đề của riêng họ. Họ không phải là những người tiếp nhận một cách thụ </a:t>
            </a:r>
            <a:r>
              <a:rPr lang="vi-VN" sz="2400" dirty="0" smtClean="0"/>
              <a:t>động</a:t>
            </a:r>
            <a:r>
              <a:rPr lang="en-US" sz="2400" dirty="0" smtClean="0"/>
              <a:t> </a:t>
            </a:r>
            <a:r>
              <a:rPr lang="vi-VN" sz="2400" dirty="0" smtClean="0"/>
              <a:t>những </a:t>
            </a:r>
            <a:r>
              <a:rPr lang="vi-VN" sz="2400" dirty="0"/>
              <a:t>gì mà các chương trình phát triển đưa </a:t>
            </a:r>
            <a:r>
              <a:rPr lang="vi-VN" sz="2400" dirty="0" smtClean="0"/>
              <a:t>đến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N</a:t>
            </a:r>
            <a:r>
              <a:rPr lang="vi-VN" sz="2400" dirty="0" smtClean="0"/>
              <a:t>gười </a:t>
            </a:r>
            <a:r>
              <a:rPr lang="vi-VN" sz="2400" dirty="0"/>
              <a:t>thực thi chính sách phát triển chỉ </a:t>
            </a:r>
            <a:r>
              <a:rPr lang="vi-VN" sz="2400" dirty="0" smtClean="0"/>
              <a:t>nên</a:t>
            </a:r>
            <a:r>
              <a:rPr lang="en-US" sz="2400" dirty="0" smtClean="0"/>
              <a:t> </a:t>
            </a:r>
            <a:r>
              <a:rPr lang="vi-VN" sz="2400" dirty="0" smtClean="0"/>
              <a:t>đóng </a:t>
            </a:r>
            <a:r>
              <a:rPr lang="vi-VN" sz="2400" dirty="0"/>
              <a:t>vai trò điều phối (facilitators), chứ họ không nên tự coi mình là “phát triển</a:t>
            </a:r>
            <a:r>
              <a:rPr lang="vi-VN" sz="2400" dirty="0" smtClean="0"/>
              <a:t>”</a:t>
            </a:r>
            <a:r>
              <a:rPr lang="en-US" sz="2400" dirty="0" smtClean="0"/>
              <a:t> </a:t>
            </a:r>
            <a:r>
              <a:rPr lang="vi-VN" sz="2400" dirty="0" smtClean="0"/>
              <a:t>hơn</a:t>
            </a:r>
            <a:r>
              <a:rPr lang="vi-VN" sz="2400" dirty="0"/>
              <a:t>, thông minh hơn, và vì thế, có thể giúp người dân quyết định những gì </a:t>
            </a:r>
            <a:r>
              <a:rPr lang="vi-VN" sz="2400" dirty="0" smtClean="0"/>
              <a:t>người</a:t>
            </a:r>
            <a:r>
              <a:rPr lang="en-US" sz="2400" dirty="0" smtClean="0"/>
              <a:t> </a:t>
            </a:r>
            <a:r>
              <a:rPr lang="vi-VN" sz="2400" dirty="0" smtClean="0"/>
              <a:t>dân cần</a:t>
            </a:r>
            <a:endParaRPr lang="en-US" sz="2400" dirty="0" smtClean="0"/>
          </a:p>
          <a:p>
            <a:r>
              <a:rPr lang="vi-VN" sz="2400" dirty="0"/>
              <a:t>Cả cán bộ và người dân có mối quan hệ liên chủ </a:t>
            </a:r>
            <a:r>
              <a:rPr lang="vi-VN" sz="2400" dirty="0" smtClean="0"/>
              <a:t>thể, </a:t>
            </a:r>
            <a:r>
              <a:rPr lang="vi-VN" sz="2400" dirty="0"/>
              <a:t>cùng bàn bạc, học </a:t>
            </a:r>
            <a:r>
              <a:rPr lang="vi-VN" sz="2400" dirty="0" smtClean="0"/>
              <a:t>hỏi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vi-VN" sz="2400" dirty="0" smtClean="0"/>
              <a:t> </a:t>
            </a:r>
            <a:r>
              <a:rPr lang="vi-VN" sz="2400" dirty="0"/>
              <a:t>tìm ra giải pháp tối ưu </a:t>
            </a:r>
            <a:r>
              <a:rPr lang="vi-VN" sz="2400" dirty="0" smtClean="0"/>
              <a:t>cho</a:t>
            </a:r>
            <a:r>
              <a:rPr lang="en-US" sz="2400" dirty="0" smtClean="0"/>
              <a:t> </a:t>
            </a:r>
            <a:r>
              <a:rPr lang="vi-VN" sz="2400" dirty="0" smtClean="0"/>
              <a:t>cộng đồng</a:t>
            </a:r>
            <a:endParaRPr lang="en-US" sz="2400" dirty="0" smtClean="0"/>
          </a:p>
          <a:p>
            <a:r>
              <a:rPr lang="vi-VN" sz="2400" dirty="0"/>
              <a:t>Có quan điểm phản </a:t>
            </a:r>
            <a:r>
              <a:rPr lang="vi-VN" sz="2400" dirty="0" smtClean="0"/>
              <a:t>thân </a:t>
            </a:r>
            <a:r>
              <a:rPr lang="vi-VN" sz="2400" dirty="0"/>
              <a:t>trong tiếp cận với người </a:t>
            </a:r>
            <a:r>
              <a:rPr lang="vi-VN" sz="2400" dirty="0" smtClean="0"/>
              <a:t>dân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luôn</a:t>
            </a:r>
            <a:r>
              <a:rPr lang="en-US" sz="2400" dirty="0" smtClean="0"/>
              <a:t> </a:t>
            </a:r>
            <a:r>
              <a:rPr lang="en-US" sz="2400" dirty="0" err="1" smtClean="0"/>
              <a:t>xem</a:t>
            </a:r>
            <a:r>
              <a:rPr lang="en-US" sz="2400" dirty="0" smtClean="0"/>
              <a:t> </a:t>
            </a:r>
            <a:r>
              <a:rPr lang="en-US" sz="2400" dirty="0" err="1" smtClean="0"/>
              <a:t>xét</a:t>
            </a:r>
            <a:r>
              <a:rPr lang="en-US" sz="2400" dirty="0" smtClean="0"/>
              <a:t> </a:t>
            </a:r>
            <a:r>
              <a:rPr lang="en-US" sz="2400" dirty="0" err="1" smtClean="0"/>
              <a:t>lại</a:t>
            </a:r>
            <a:r>
              <a:rPr lang="en-US" sz="2400" dirty="0" smtClean="0"/>
              <a:t> </a:t>
            </a:r>
            <a:r>
              <a:rPr lang="en-US" sz="2400" dirty="0" err="1" smtClean="0"/>
              <a:t>cảm</a:t>
            </a:r>
            <a:r>
              <a:rPr lang="en-US" sz="2400" dirty="0" smtClean="0"/>
              <a:t> </a:t>
            </a:r>
            <a:r>
              <a:rPr lang="en-US" sz="2400" dirty="0" err="1" smtClean="0"/>
              <a:t>xúc</a:t>
            </a:r>
            <a:r>
              <a:rPr lang="en-US" sz="2400" dirty="0" smtClean="0"/>
              <a:t>, </a:t>
            </a:r>
            <a:r>
              <a:rPr lang="en-US" sz="2400" dirty="0" err="1" smtClean="0"/>
              <a:t>phản</a:t>
            </a:r>
            <a:r>
              <a:rPr lang="en-US" sz="2400" dirty="0" smtClean="0"/>
              <a:t> </a:t>
            </a:r>
            <a:r>
              <a:rPr lang="en-US" sz="2400" dirty="0" err="1" smtClean="0"/>
              <a:t>ứng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động</a:t>
            </a:r>
            <a:r>
              <a:rPr lang="en-US" sz="2400" dirty="0" smtClean="0"/>
              <a:t> </a:t>
            </a:r>
            <a:r>
              <a:rPr lang="en-US" sz="2400" dirty="0" err="1" smtClean="0"/>
              <a:t>cơ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mình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226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	</a:t>
            </a:r>
            <a:r>
              <a:rPr lang="en-US" sz="3200" b="1" dirty="0" smtClean="0"/>
              <a:t>M</a:t>
            </a:r>
            <a:r>
              <a:rPr lang="vi-VN" sz="3200" b="1" dirty="0" smtClean="0"/>
              <a:t>ục </a:t>
            </a:r>
            <a:r>
              <a:rPr lang="vi-VN" sz="3200" b="1" dirty="0"/>
              <a:t>đích chính của việc sử dụng phương pháp nhân học là để </a:t>
            </a:r>
            <a:r>
              <a:rPr lang="vi-VN" sz="3200" b="1" dirty="0" smtClean="0"/>
              <a:t>tăng</a:t>
            </a:r>
            <a:r>
              <a:rPr lang="en-US" sz="3200" b="1" dirty="0" smtClean="0"/>
              <a:t> </a:t>
            </a:r>
            <a:r>
              <a:rPr lang="vi-VN" sz="3200" b="1" dirty="0" smtClean="0"/>
              <a:t>quyền </a:t>
            </a:r>
            <a:r>
              <a:rPr lang="vi-VN" sz="3200" b="1" dirty="0"/>
              <a:t>cho nguời </a:t>
            </a:r>
            <a:r>
              <a:rPr lang="vi-VN" sz="3200" b="1" dirty="0" smtClean="0"/>
              <a:t>dân </a:t>
            </a:r>
            <a:r>
              <a:rPr lang="vi-VN" sz="3200" b="1" dirty="0"/>
              <a:t>và phát triển bền </a:t>
            </a:r>
            <a:r>
              <a:rPr lang="vi-VN" sz="3200" b="1" dirty="0" smtClean="0"/>
              <a:t>vững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910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669</Words>
  <Application>Microsoft Office PowerPoint</Application>
  <PresentationFormat>Widescreen</PresentationFormat>
  <Paragraphs>23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Giới thiệu </vt:lpstr>
      <vt:lpstr>PowerPoint Presentation</vt:lpstr>
      <vt:lpstr> Nguyên tắc cơ bản 1: Tôn trọng sự đa dạng và khác biệt </vt:lpstr>
      <vt:lpstr>Nguyên tắc cơ bản 2: Hiểu quan điểm của người địa phương </vt:lpstr>
      <vt:lpstr>Nguyên tắc cơ bản 3: Người dân là chủ thể sáng tạo (active agents)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 Le</dc:creator>
  <cp:lastModifiedBy>Windows User</cp:lastModifiedBy>
  <cp:revision>26</cp:revision>
  <dcterms:modified xsi:type="dcterms:W3CDTF">2021-07-01T14:59:34Z</dcterms:modified>
</cp:coreProperties>
</file>